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8"/>
  </p:notesMasterIdLst>
  <p:sldIdLst>
    <p:sldId id="256" r:id="rId2"/>
    <p:sldId id="260" r:id="rId3"/>
    <p:sldId id="259" r:id="rId4"/>
    <p:sldId id="265" r:id="rId5"/>
    <p:sldId id="257" r:id="rId6"/>
    <p:sldId id="287" r:id="rId7"/>
    <p:sldId id="264" r:id="rId8"/>
    <p:sldId id="292" r:id="rId9"/>
    <p:sldId id="298" r:id="rId10"/>
    <p:sldId id="296" r:id="rId11"/>
    <p:sldId id="299" r:id="rId12"/>
    <p:sldId id="294" r:id="rId13"/>
    <p:sldId id="300" r:id="rId14"/>
    <p:sldId id="295" r:id="rId15"/>
    <p:sldId id="289" r:id="rId16"/>
    <p:sldId id="279" r:id="rId17"/>
  </p:sldIdLst>
  <p:sldSz cx="9144000" cy="5143500" type="screen16x9"/>
  <p:notesSz cx="6858000" cy="9144000"/>
  <p:embeddedFontLst>
    <p:embeddedFont>
      <p:font typeface="Barlow" pitchFamily="2" charset="77"/>
      <p:regular r:id="rId19"/>
      <p:bold r:id="rId20"/>
      <p:italic r:id="rId21"/>
      <p:boldItalic r:id="rId22"/>
    </p:embeddedFont>
    <p:embeddedFont>
      <p:font typeface="Barlow Light" pitchFamily="2" charset="77"/>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Miriam Libre" pitchFamily="2" charset="-79"/>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DF51D4-72AB-4EF3-A9D2-1768BFA3E435}">
  <a:tblStyle styleId="{EFDF51D4-72AB-4EF3-A9D2-1768BFA3E43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1"/>
    <p:restoredTop sz="74296"/>
  </p:normalViewPr>
  <p:slideViewPr>
    <p:cSldViewPr snapToGrid="0" snapToObjects="1">
      <p:cViewPr>
        <p:scale>
          <a:sx n="113" d="100"/>
          <a:sy n="113"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oo.gl/forms/8FjsRbpJR25962vv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u="sng" dirty="0">
                <a:solidFill>
                  <a:schemeClr val="hlink"/>
                </a:solidFill>
                <a:hlinkClick r:id="rId3"/>
              </a:rPr>
              <a:t>https://goo.gl/forms/8FjsRbpJR25962vv1</a:t>
            </a:r>
            <a:r>
              <a:rPr lang="en-US" i="1" dirty="0"/>
              <a:t>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802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02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20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364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311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387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746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kaonashi-tyc.github.io/2017/04/06/zi2zi.html" TargetMode="External"/><Relationship Id="rId2" Type="http://schemas.openxmlformats.org/officeDocument/2006/relationships/hyperlink" Target="http://khatt.ideas2serve.net/Contactus.ph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artasl.com/basic-sign-languag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www.startasl.com/sign-language-symbols" TargetMode="External"/><Relationship Id="rId4" Type="http://schemas.openxmlformats.org/officeDocument/2006/relationships/hyperlink" Target="https://www.startasl.com/fingerspell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blog.sicara.com/deep-q-learning-javascript-synaptic-convnet-connect-4-4dbdcd563d5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hyperlink" Target="http://blog.gamesolver.org/solving-connect-four/01-introduction/" TargetMode="External"/><Relationship Id="rId2" Type="http://schemas.openxmlformats.org/officeDocument/2006/relationships/hyperlink" Target="https://www.oreilly.com/ideas/reinforcement-learning-with-tensorflow"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hyperlink" Target="http://www.bu.edu/av/asllrp/dai-asllvd.html" TargetMode="External"/><Relationship Id="rId7" Type="http://schemas.openxmlformats.org/officeDocument/2006/relationships/hyperlink" Target="https://sites.google.com/site/autosignlan/hom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github.com/Hvass-Labs/TensorFlow-Tutorials" TargetMode="External"/><Relationship Id="rId5" Type="http://schemas.openxmlformats.org/officeDocument/2006/relationships/hyperlink" Target="https://pdfs.semanticscholar.org/8545/22ab41b16a7ea82deaedd8d78a0b4ad4d313.pdf" TargetMode="External"/><Relationship Id="rId4" Type="http://schemas.openxmlformats.org/officeDocument/2006/relationships/hyperlink" Target="https://ieeexplore.ieee.org/stamp/stamp.jsp?arnumber=717742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ageitgey/machine-learning-is-fun-part-6-how-to-do-speech-recognition-with-deep-learning-28293c162f7a"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citeseerx.ist.psu.edu/viewdoc/download?doi=10.1.1.838.3584&amp;rep=rep1&amp;type=pdf" TargetMode="External"/><Relationship Id="rId4" Type="http://schemas.openxmlformats.org/officeDocument/2006/relationships/hyperlink" Target="https://www.youtube.com/watch?v=ugSx6H6EGh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startasl.com/basic-sign-languag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www.startasl.com/sign-language-symbols" TargetMode="External"/><Relationship Id="rId4" Type="http://schemas.openxmlformats.org/officeDocument/2006/relationships/hyperlink" Target="https://www.startasl.com/fingerspell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13815" y="1669608"/>
            <a:ext cx="4899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Ideas Workshop</a:t>
            </a:r>
            <a:endParaRPr dirty="0"/>
          </a:p>
        </p:txBody>
      </p:sp>
      <p:sp>
        <p:nvSpPr>
          <p:cNvPr id="2" name="TextBox 1">
            <a:extLst>
              <a:ext uri="{FF2B5EF4-FFF2-40B4-BE49-F238E27FC236}">
                <a16:creationId xmlns:a16="http://schemas.microsoft.com/office/drawing/2014/main" id="{DAA87869-90FD-394C-9335-8B71C90ADF74}"/>
              </a:ext>
            </a:extLst>
          </p:cNvPr>
          <p:cNvSpPr txBox="1"/>
          <p:nvPr/>
        </p:nvSpPr>
        <p:spPr>
          <a:xfrm>
            <a:off x="3004481" y="3047833"/>
            <a:ext cx="3257006" cy="1384995"/>
          </a:xfrm>
          <a:prstGeom prst="rect">
            <a:avLst/>
          </a:prstGeom>
          <a:noFill/>
        </p:spPr>
        <p:txBody>
          <a:bodyPr wrap="square" rtlCol="0">
            <a:spAutoFit/>
          </a:bodyPr>
          <a:lstStyle/>
          <a:p>
            <a:pPr lvl="0" algn="ctr"/>
            <a:r>
              <a:rPr lang="en-US" dirty="0"/>
              <a:t>6.S198 Fall 2018</a:t>
            </a:r>
          </a:p>
          <a:p>
            <a:pPr lvl="0" algn="ctr"/>
            <a:r>
              <a:rPr lang="en-US" i="1" dirty="0"/>
              <a:t>Monday, 9/24 </a:t>
            </a:r>
          </a:p>
          <a:p>
            <a:pPr lvl="0" algn="ctr"/>
            <a:r>
              <a:rPr lang="en-US" i="1" dirty="0" err="1"/>
              <a:t>Marwa</a:t>
            </a:r>
            <a:r>
              <a:rPr lang="en-US" i="1" dirty="0"/>
              <a:t> </a:t>
            </a:r>
            <a:r>
              <a:rPr lang="en-US" i="1" dirty="0" err="1"/>
              <a:t>Abdulhai</a:t>
            </a:r>
            <a:endParaRPr lang="en-US" i="1" dirty="0"/>
          </a:p>
          <a:p>
            <a:pPr lvl="0" algn="ctr"/>
            <a:endParaRPr lang="en-US" i="1" dirty="0"/>
          </a:p>
          <a:p>
            <a:pPr lvl="0" algn="ctr"/>
            <a:endParaRPr lang="en-US" i="1" dirty="0"/>
          </a:p>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47E98D-096C-D24B-8D4F-5F134E6CAF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3" name="Title 2">
            <a:extLst>
              <a:ext uri="{FF2B5EF4-FFF2-40B4-BE49-F238E27FC236}">
                <a16:creationId xmlns:a16="http://schemas.microsoft.com/office/drawing/2014/main" id="{B36D891A-C7BC-9D40-964B-F1B6BEF5F47C}"/>
              </a:ext>
            </a:extLst>
          </p:cNvPr>
          <p:cNvSpPr>
            <a:spLocks noGrp="1"/>
          </p:cNvSpPr>
          <p:nvPr>
            <p:ph type="title"/>
          </p:nvPr>
        </p:nvSpPr>
        <p:spPr>
          <a:xfrm>
            <a:off x="457200" y="304753"/>
            <a:ext cx="5138700" cy="857400"/>
          </a:xfrm>
        </p:spPr>
        <p:txBody>
          <a:bodyPr/>
          <a:lstStyle/>
          <a:p>
            <a:r>
              <a:rPr lang="en-US" dirty="0"/>
              <a:t>Generating Arabic Words </a:t>
            </a:r>
          </a:p>
        </p:txBody>
      </p:sp>
      <p:sp>
        <p:nvSpPr>
          <p:cNvPr id="4" name="Text Placeholder 3">
            <a:extLst>
              <a:ext uri="{FF2B5EF4-FFF2-40B4-BE49-F238E27FC236}">
                <a16:creationId xmlns:a16="http://schemas.microsoft.com/office/drawing/2014/main" id="{805318C7-F52B-624F-84A4-BBCB6E15750B}"/>
              </a:ext>
            </a:extLst>
          </p:cNvPr>
          <p:cNvSpPr>
            <a:spLocks noGrp="1"/>
          </p:cNvSpPr>
          <p:nvPr>
            <p:ph type="body" idx="1"/>
          </p:nvPr>
        </p:nvSpPr>
        <p:spPr>
          <a:xfrm>
            <a:off x="287867" y="1162152"/>
            <a:ext cx="5477366" cy="3816247"/>
          </a:xfrm>
        </p:spPr>
        <p:txBody>
          <a:bodyPr/>
          <a:lstStyle/>
          <a:p>
            <a:r>
              <a:rPr lang="en-US" sz="1800" dirty="0"/>
              <a:t>Open Source dataset (includes 2000 similar-text paragraph images and 2000 unique-text paragraph images and their extracted text line images) </a:t>
            </a:r>
            <a:r>
              <a:rPr lang="en-US" sz="1800" dirty="0">
                <a:hlinkClick r:id="rId2"/>
              </a:rPr>
              <a:t>http://khatt.ideas2serve.net/Contactus.php</a:t>
            </a:r>
            <a:r>
              <a:rPr lang="en-US" sz="1800" dirty="0"/>
              <a:t> </a:t>
            </a:r>
          </a:p>
          <a:p>
            <a:r>
              <a:rPr lang="en-US" sz="1800" dirty="0"/>
              <a:t>Following similar model of generating pictures of cats: https://</a:t>
            </a:r>
            <a:r>
              <a:rPr lang="en-US" sz="1800" dirty="0" err="1"/>
              <a:t>github.com</a:t>
            </a:r>
            <a:r>
              <a:rPr lang="en-US" sz="1800" dirty="0"/>
              <a:t>/</a:t>
            </a:r>
            <a:r>
              <a:rPr lang="en-US" sz="1800" dirty="0" err="1"/>
              <a:t>simoninithomas</a:t>
            </a:r>
            <a:r>
              <a:rPr lang="en-US" sz="1800" dirty="0"/>
              <a:t>/</a:t>
            </a:r>
            <a:r>
              <a:rPr lang="en-US" sz="1800" dirty="0" err="1"/>
              <a:t>CatDCGAN</a:t>
            </a:r>
            <a:endParaRPr lang="en-US" sz="1800" dirty="0"/>
          </a:p>
          <a:p>
            <a:r>
              <a:rPr lang="en-US" sz="1800" dirty="0"/>
              <a:t> Can also refer to this article on doing similar process with Chinese calligraph using Conditional Adversarial Networks: </a:t>
            </a:r>
            <a:r>
              <a:rPr lang="en-US" sz="1800" dirty="0">
                <a:hlinkClick r:id="rId3"/>
              </a:rPr>
              <a:t>https://kaonashi-tyc.github.io/2017/04/06/zi2zi.html</a:t>
            </a:r>
            <a:r>
              <a:rPr lang="en-US" sz="1800" dirty="0"/>
              <a:t> </a:t>
            </a:r>
          </a:p>
        </p:txBody>
      </p:sp>
    </p:spTree>
    <p:extLst>
      <p:ext uri="{BB962C8B-B14F-4D97-AF65-F5344CB8AC3E}">
        <p14:creationId xmlns:p14="http://schemas.microsoft.com/office/powerpoint/2010/main" val="70716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339213" y="435242"/>
            <a:ext cx="5138700" cy="576208"/>
          </a:xfrm>
          <a:prstGeom prst="rect">
            <a:avLst/>
          </a:prstGeom>
        </p:spPr>
        <p:txBody>
          <a:bodyPr spcFirstLastPara="1" wrap="square" lIns="91425" tIns="91425" rIns="91425" bIns="91425" anchor="b" anchorCtr="0">
            <a:noAutofit/>
          </a:bodyPr>
          <a:lstStyle/>
          <a:p>
            <a:r>
              <a:rPr lang="en-US" b="1" dirty="0"/>
              <a:t>US</a:t>
            </a:r>
            <a:r>
              <a:rPr lang="en-US" dirty="0"/>
              <a:t>!</a:t>
            </a:r>
            <a:br>
              <a:rPr lang="en-US" dirty="0"/>
            </a:br>
            <a:r>
              <a:rPr lang="en-US" dirty="0"/>
              <a:t>The most common misconception about ASL is that it is a signed version of English. </a:t>
            </a:r>
            <a:r>
              <a:rPr lang="en-US" b="1" dirty="0"/>
              <a:t>ASL is not English at all</a:t>
            </a:r>
            <a:r>
              <a:rPr lang="en-US" dirty="0"/>
              <a:t>. ASL is a distinct language with it’s own syntax and grammar and has been developed over hundreds of years by deaf people as a means of communication. It is also just as capable as English or any other language of communicating abstract or complex ideas.</a:t>
            </a:r>
            <a:br>
              <a:rPr lang="en-US" dirty="0"/>
            </a:br>
            <a:r>
              <a:rPr lang="en-US" dirty="0"/>
              <a:t>ASL signs are generally used to convey ideas and concepts rather than actual words. </a:t>
            </a:r>
            <a:r>
              <a:rPr lang="en-US" b="1" dirty="0"/>
              <a:t>One sign may represent many ideas</a:t>
            </a:r>
            <a:r>
              <a:rPr lang="en-US" dirty="0"/>
              <a:t>, so facial expressions and body language are essential to convey the full meaning of the sign. There may be some lip movement, but speech is not used when signing. Just like in English, there are also </a:t>
            </a:r>
            <a:r>
              <a:rPr lang="en-US" u="sng" dirty="0">
                <a:hlinkClick r:id="rId3"/>
              </a:rPr>
              <a:t>basic sign language</a:t>
            </a:r>
            <a:r>
              <a:rPr lang="en-US" dirty="0"/>
              <a:t> elements. One of the elements, </a:t>
            </a:r>
            <a:r>
              <a:rPr lang="en-US" u="sng" dirty="0">
                <a:hlinkClick r:id="rId4"/>
              </a:rPr>
              <a:t>Fingerspelling</a:t>
            </a:r>
            <a:r>
              <a:rPr lang="en-US" dirty="0"/>
              <a:t>, is used primarily to indicate places and people. There are also </a:t>
            </a:r>
            <a:r>
              <a:rPr lang="en-US" u="sng" dirty="0">
                <a:hlinkClick r:id="rId5"/>
              </a:rPr>
              <a:t>sign language symbols</a:t>
            </a:r>
            <a:r>
              <a:rPr lang="en-US" dirty="0"/>
              <a:t> that have been developed in order to “write” sign language.</a:t>
            </a:r>
            <a:br>
              <a:rPr lang="en-US" dirty="0"/>
            </a:br>
            <a:r>
              <a:rPr lang="en-US" b="1" dirty="0"/>
              <a:t>Word order is very flexible in ASL</a:t>
            </a:r>
            <a:r>
              <a:rPr lang="en-US" dirty="0"/>
              <a:t>. For example, the sentence “I am hungry” may be signed as “I hungry I,” “I hungry,” or “Hungry I.” Articles (a, an, and the) are not signed. Different </a:t>
            </a:r>
            <a:r>
              <a:rPr lang="en-US" b="1" dirty="0"/>
              <a:t>grammatical forms for nouns, adjectives, and adverbs are also not distinguished</a:t>
            </a:r>
            <a:r>
              <a:rPr lang="en-US" dirty="0"/>
              <a:t>. For example, “hungry,” “hunger,” and “hungrily” are all signed the same. The meaning must be found in the context.</a:t>
            </a:r>
            <a:br>
              <a:rPr lang="en-US" dirty="0"/>
            </a:br>
            <a:br>
              <a:rPr lang="en-US" dirty="0"/>
            </a:br>
            <a:br>
              <a:rPr lang="en-US" dirty="0"/>
            </a:br>
            <a:br>
              <a:rPr lang="en-US" dirty="0"/>
            </a:br>
            <a:r>
              <a:rPr lang="en-US" dirty="0"/>
              <a:t>Challenges </a:t>
            </a:r>
          </a:p>
        </p:txBody>
      </p:sp>
      <p:sp>
        <p:nvSpPr>
          <p:cNvPr id="308" name="Google Shape;308;p21"/>
          <p:cNvSpPr txBox="1">
            <a:spLocks noGrp="1"/>
          </p:cNvSpPr>
          <p:nvPr>
            <p:ph type="body" idx="1"/>
          </p:nvPr>
        </p:nvSpPr>
        <p:spPr>
          <a:xfrm>
            <a:off x="231422" y="1011450"/>
            <a:ext cx="5559778" cy="3971467"/>
          </a:xfrm>
          <a:prstGeom prst="rect">
            <a:avLst/>
          </a:prstGeom>
        </p:spPr>
        <p:txBody>
          <a:bodyPr spcFirstLastPara="1" wrap="square" lIns="91425" tIns="91425" rIns="91425" bIns="91425" anchor="t" anchorCtr="0">
            <a:noAutofit/>
          </a:bodyPr>
          <a:lstStyle/>
          <a:p>
            <a:pPr marL="0" lvl="0" indent="0">
              <a:buNone/>
            </a:pPr>
            <a:r>
              <a:rPr lang="en-US" sz="1800" b="1" dirty="0"/>
              <a:t>Trying to find the appropriate dataset: Can Try to dataset by pooling images from Google Images:  </a:t>
            </a:r>
            <a:r>
              <a:rPr lang="en-US" sz="1800" dirty="0"/>
              <a:t>https://</a:t>
            </a:r>
            <a:r>
              <a:rPr lang="en-US" sz="1800" dirty="0" err="1"/>
              <a:t>www.pyimagesearch.com</a:t>
            </a:r>
            <a:r>
              <a:rPr lang="en-US" sz="1800" dirty="0"/>
              <a:t>/2017/12/04/how-to-create-a-deep-learning-dataset-using-google-images/ </a:t>
            </a:r>
          </a:p>
          <a:p>
            <a:pPr marL="0" lvl="0" indent="0">
              <a:buNone/>
            </a:pPr>
            <a:endParaRPr lang="en-US" sz="1800" b="1" dirty="0"/>
          </a:p>
          <a:p>
            <a:pPr marL="0" lvl="0" indent="0">
              <a:buNone/>
            </a:pPr>
            <a:r>
              <a:rPr lang="en-US" sz="1800" b="1" dirty="0"/>
              <a:t>Knowing how much data may be needed to generate good results </a:t>
            </a:r>
          </a:p>
          <a:p>
            <a:pPr marL="0" lvl="0" indent="0">
              <a:buNone/>
            </a:pPr>
            <a:endParaRPr lang="en-US" sz="1800" dirty="0"/>
          </a:p>
          <a:p>
            <a:pPr marL="0" lvl="0" indent="0">
              <a:buNone/>
            </a:pPr>
            <a:endParaRPr lang="en-US" sz="1800" dirty="0"/>
          </a:p>
          <a:p>
            <a:pPr marL="0" lvl="0" indent="0" algn="l" rtl="0">
              <a:spcBef>
                <a:spcPts val="600"/>
              </a:spcBef>
              <a:spcAft>
                <a:spcPts val="0"/>
              </a:spcAft>
              <a:buNone/>
            </a:pPr>
            <a:endParaRPr lang="en-US" sz="1800" dirty="0"/>
          </a:p>
          <a:p>
            <a:pPr marL="0" lvl="0" indent="0" algn="l" rtl="0">
              <a:spcBef>
                <a:spcPts val="600"/>
              </a:spcBef>
              <a:spcAft>
                <a:spcPts val="0"/>
              </a:spcAft>
              <a:buNone/>
            </a:pPr>
            <a:endParaRPr lang="en-US" sz="1800" dirty="0"/>
          </a:p>
        </p:txBody>
      </p:sp>
      <p:sp>
        <p:nvSpPr>
          <p:cNvPr id="311" name="Google Shape;31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59477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15061" y="1759738"/>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3.</a:t>
            </a:r>
            <a:endParaRPr sz="3600" dirty="0"/>
          </a:p>
          <a:p>
            <a:pPr lvl="0"/>
            <a:r>
              <a:rPr lang="en-US" sz="3600" dirty="0"/>
              <a:t>Connect 4</a:t>
            </a:r>
            <a:endParaRPr sz="3600" dirty="0"/>
          </a:p>
        </p:txBody>
      </p:sp>
      <p:pic>
        <p:nvPicPr>
          <p:cNvPr id="2" name="Picture 1">
            <a:extLst>
              <a:ext uri="{FF2B5EF4-FFF2-40B4-BE49-F238E27FC236}">
                <a16:creationId xmlns:a16="http://schemas.microsoft.com/office/drawing/2014/main" id="{6107A0A0-82C5-BE48-856B-F4D4DB707718}"/>
              </a:ext>
            </a:extLst>
          </p:cNvPr>
          <p:cNvPicPr>
            <a:picLocks noChangeAspect="1"/>
          </p:cNvPicPr>
          <p:nvPr/>
        </p:nvPicPr>
        <p:blipFill>
          <a:blip r:embed="rId3"/>
          <a:stretch>
            <a:fillRect/>
          </a:stretch>
        </p:blipFill>
        <p:spPr>
          <a:xfrm>
            <a:off x="640645" y="618149"/>
            <a:ext cx="1447800" cy="1447800"/>
          </a:xfrm>
          <a:prstGeom prst="rect">
            <a:avLst/>
          </a:prstGeom>
        </p:spPr>
      </p:pic>
      <p:pic>
        <p:nvPicPr>
          <p:cNvPr id="4" name="Picture 3">
            <a:extLst>
              <a:ext uri="{FF2B5EF4-FFF2-40B4-BE49-F238E27FC236}">
                <a16:creationId xmlns:a16="http://schemas.microsoft.com/office/drawing/2014/main" id="{D4D1FF9C-801C-3F46-853A-CD2C9EE6656D}"/>
              </a:ext>
            </a:extLst>
          </p:cNvPr>
          <p:cNvPicPr>
            <a:picLocks noChangeAspect="1"/>
          </p:cNvPicPr>
          <p:nvPr/>
        </p:nvPicPr>
        <p:blipFill>
          <a:blip r:embed="rId4"/>
          <a:stretch>
            <a:fillRect/>
          </a:stretch>
        </p:blipFill>
        <p:spPr>
          <a:xfrm>
            <a:off x="6040337" y="3025421"/>
            <a:ext cx="2530400" cy="1686933"/>
          </a:xfrm>
          <a:prstGeom prst="rect">
            <a:avLst/>
          </a:prstGeom>
        </p:spPr>
      </p:pic>
    </p:spTree>
    <p:extLst>
      <p:ext uri="{BB962C8B-B14F-4D97-AF65-F5344CB8AC3E}">
        <p14:creationId xmlns:p14="http://schemas.microsoft.com/office/powerpoint/2010/main" val="343876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316" name="Google Shape;316;p22"/>
          <p:cNvSpPr txBox="1">
            <a:spLocks noGrp="1"/>
          </p:cNvSpPr>
          <p:nvPr>
            <p:ph type="title" idx="4294967295"/>
          </p:nvPr>
        </p:nvSpPr>
        <p:spPr>
          <a:xfrm>
            <a:off x="115837" y="1159196"/>
            <a:ext cx="4100052" cy="857250"/>
          </a:xfrm>
          <a:prstGeom prst="rect">
            <a:avLst/>
          </a:prstGeom>
        </p:spPr>
        <p:txBody>
          <a:bodyPr spcFirstLastPara="1" wrap="square" lIns="91425" tIns="91425" rIns="91425" bIns="91425" anchor="b" anchorCtr="0">
            <a:noAutofit/>
          </a:bodyPr>
          <a:lstStyle/>
          <a:p>
            <a:pPr lvl="0" algn="ctr"/>
            <a:r>
              <a:rPr lang="en-US" sz="3200" dirty="0"/>
              <a:t>Why am I interested in pursuing this idea?</a:t>
            </a:r>
            <a:endParaRPr dirty="0"/>
          </a:p>
        </p:txBody>
      </p:sp>
      <p:sp>
        <p:nvSpPr>
          <p:cNvPr id="317" name="Google Shape;317;p22"/>
          <p:cNvSpPr txBox="1">
            <a:spLocks noGrp="1"/>
          </p:cNvSpPr>
          <p:nvPr>
            <p:ph type="body" idx="4294967295"/>
          </p:nvPr>
        </p:nvSpPr>
        <p:spPr>
          <a:xfrm>
            <a:off x="396594" y="2208175"/>
            <a:ext cx="3538538" cy="2741357"/>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itchFamily="2" charset="2"/>
              <a:buChar char="§"/>
            </a:pPr>
            <a:r>
              <a:rPr lang="en-US" sz="1800" dirty="0"/>
              <a:t>Interested in learning how to build GUI for the game </a:t>
            </a:r>
          </a:p>
          <a:p>
            <a:pPr marL="285750" lvl="0" indent="-285750" algn="l" rtl="0">
              <a:spcBef>
                <a:spcPts val="600"/>
              </a:spcBef>
              <a:spcAft>
                <a:spcPts val="0"/>
              </a:spcAft>
              <a:buFont typeface="Wingdings" pitchFamily="2" charset="2"/>
              <a:buChar char="§"/>
            </a:pPr>
            <a:r>
              <a:rPr lang="en-US" sz="1800" dirty="0"/>
              <a:t>Interested in exploring Reinforcement Learning </a:t>
            </a:r>
          </a:p>
          <a:p>
            <a:pPr marL="285750" lvl="0" indent="-285750" algn="l" rtl="0">
              <a:spcBef>
                <a:spcPts val="600"/>
              </a:spcBef>
              <a:spcAft>
                <a:spcPts val="0"/>
              </a:spcAft>
              <a:buFont typeface="Wingdings" pitchFamily="2" charset="2"/>
              <a:buChar char="§"/>
            </a:pPr>
            <a:endParaRPr sz="1800" dirty="0"/>
          </a:p>
        </p:txBody>
      </p:sp>
      <p:pic>
        <p:nvPicPr>
          <p:cNvPr id="3" name="Picture 2">
            <a:extLst>
              <a:ext uri="{FF2B5EF4-FFF2-40B4-BE49-F238E27FC236}">
                <a16:creationId xmlns:a16="http://schemas.microsoft.com/office/drawing/2014/main" id="{5FA92F88-A0BC-DE4F-B68D-981F7FD504A8}"/>
              </a:ext>
            </a:extLst>
          </p:cNvPr>
          <p:cNvPicPr>
            <a:picLocks noChangeAspect="1"/>
          </p:cNvPicPr>
          <p:nvPr/>
        </p:nvPicPr>
        <p:blipFill>
          <a:blip r:embed="rId3"/>
          <a:stretch>
            <a:fillRect/>
          </a:stretch>
        </p:blipFill>
        <p:spPr>
          <a:xfrm>
            <a:off x="4568174" y="460513"/>
            <a:ext cx="4575826" cy="4035127"/>
          </a:xfrm>
          <a:prstGeom prst="rect">
            <a:avLst/>
          </a:prstGeom>
        </p:spPr>
      </p:pic>
    </p:spTree>
    <p:extLst>
      <p:ext uri="{BB962C8B-B14F-4D97-AF65-F5344CB8AC3E}">
        <p14:creationId xmlns:p14="http://schemas.microsoft.com/office/powerpoint/2010/main" val="341150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61" name="Google Shape;261;p16"/>
          <p:cNvSpPr txBox="1">
            <a:spLocks noGrp="1"/>
          </p:cNvSpPr>
          <p:nvPr>
            <p:ph type="title"/>
          </p:nvPr>
        </p:nvSpPr>
        <p:spPr>
          <a:xfrm>
            <a:off x="195240" y="212519"/>
            <a:ext cx="5752011" cy="857400"/>
          </a:xfrm>
          <a:prstGeom prst="rect">
            <a:avLst/>
          </a:prstGeom>
        </p:spPr>
        <p:txBody>
          <a:bodyPr spcFirstLastPara="1" wrap="square" lIns="91425" tIns="91425" rIns="91425" bIns="91425" anchor="b" anchorCtr="0">
            <a:noAutofit/>
          </a:bodyPr>
          <a:lstStyle/>
          <a:p>
            <a:pPr lvl="0" algn="ctr"/>
            <a:r>
              <a:rPr lang="en-US" dirty="0"/>
              <a:t>Creating the Connect 4 Game</a:t>
            </a:r>
            <a:endParaRPr dirty="0"/>
          </a:p>
        </p:txBody>
      </p:sp>
      <p:sp>
        <p:nvSpPr>
          <p:cNvPr id="262" name="Google Shape;262;p16"/>
          <p:cNvSpPr txBox="1">
            <a:spLocks noGrp="1"/>
          </p:cNvSpPr>
          <p:nvPr>
            <p:ph type="body" idx="1"/>
          </p:nvPr>
        </p:nvSpPr>
        <p:spPr>
          <a:xfrm>
            <a:off x="501895" y="1179947"/>
            <a:ext cx="5138700" cy="3830855"/>
          </a:xfrm>
          <a:prstGeom prst="rect">
            <a:avLst/>
          </a:prstGeom>
        </p:spPr>
        <p:txBody>
          <a:bodyPr spcFirstLastPara="1" wrap="square" lIns="91425" tIns="91425" rIns="91425" bIns="91425" anchor="t" anchorCtr="0">
            <a:noAutofit/>
          </a:bodyPr>
          <a:lstStyle/>
          <a:p>
            <a:pPr marL="342900" lvl="0" indent="-342900">
              <a:spcBef>
                <a:spcPts val="0"/>
              </a:spcBef>
              <a:buFontTx/>
              <a:buChar char="-"/>
            </a:pPr>
            <a:r>
              <a:rPr lang="en-US" sz="1600" b="1" dirty="0"/>
              <a:t>Goal</a:t>
            </a:r>
            <a:r>
              <a:rPr lang="en-US" sz="1600" dirty="0"/>
              <a:t>: Explore Reinforcement Learning techniques to build a fun game for me to play!</a:t>
            </a:r>
          </a:p>
          <a:p>
            <a:pPr marL="342900" lvl="0" indent="-342900">
              <a:spcBef>
                <a:spcPts val="0"/>
              </a:spcBef>
              <a:buFontTx/>
              <a:buChar char="-"/>
            </a:pPr>
            <a:endParaRPr lang="en-US" sz="1600" dirty="0"/>
          </a:p>
          <a:p>
            <a:pPr marL="342900" lvl="0" indent="-342900">
              <a:spcBef>
                <a:spcPts val="0"/>
              </a:spcBef>
              <a:buFontTx/>
              <a:buChar char="-"/>
            </a:pPr>
            <a:endParaRPr lang="en-US" sz="1600" dirty="0"/>
          </a:p>
          <a:p>
            <a:pPr marL="76200" indent="0">
              <a:buNone/>
            </a:pPr>
            <a:r>
              <a:rPr lang="en-US" sz="1600" dirty="0">
                <a:hlinkClick r:id="rId3"/>
              </a:rPr>
              <a:t>https://blog.sicara.com/deep-q-learning-javascript-synaptic-convnet-connect-4-4dbdcd563d55</a:t>
            </a:r>
            <a:r>
              <a:rPr lang="en-US" sz="1600" dirty="0"/>
              <a:t> </a:t>
            </a:r>
          </a:p>
          <a:p>
            <a:pPr marL="76200" indent="0">
              <a:buNone/>
            </a:pPr>
            <a:r>
              <a:rPr lang="en-US" sz="1600" dirty="0"/>
              <a:t> </a:t>
            </a:r>
          </a:p>
          <a:p>
            <a:pPr marL="342900" lvl="0" indent="-342900">
              <a:spcBef>
                <a:spcPts val="0"/>
              </a:spcBef>
              <a:buFontTx/>
              <a:buChar char="-"/>
            </a:pPr>
            <a:endParaRPr lang="en-US" sz="1600" dirty="0"/>
          </a:p>
          <a:p>
            <a:pPr marL="0" lvl="0" indent="0">
              <a:spcBef>
                <a:spcPts val="0"/>
              </a:spcBef>
              <a:buNone/>
            </a:pPr>
            <a:endParaRPr lang="en-US" sz="1600" dirty="0"/>
          </a:p>
          <a:p>
            <a:pPr marL="457200" lvl="0" indent="-381000" algn="l" rtl="0">
              <a:spcBef>
                <a:spcPts val="600"/>
              </a:spcBef>
              <a:spcAft>
                <a:spcPts val="0"/>
              </a:spcAft>
              <a:buSzPts val="2400"/>
              <a:buChar char="▹"/>
            </a:pPr>
            <a:endParaRPr sz="1600" dirty="0"/>
          </a:p>
        </p:txBody>
      </p:sp>
      <p:pic>
        <p:nvPicPr>
          <p:cNvPr id="5" name="Picture 4">
            <a:extLst>
              <a:ext uri="{FF2B5EF4-FFF2-40B4-BE49-F238E27FC236}">
                <a16:creationId xmlns:a16="http://schemas.microsoft.com/office/drawing/2014/main" id="{9B0DD0BA-7769-0541-9EA6-4FB369A803A8}"/>
              </a:ext>
            </a:extLst>
          </p:cNvPr>
          <p:cNvPicPr>
            <a:picLocks noChangeAspect="1"/>
          </p:cNvPicPr>
          <p:nvPr/>
        </p:nvPicPr>
        <p:blipFill>
          <a:blip r:embed="rId4"/>
          <a:stretch>
            <a:fillRect/>
          </a:stretch>
        </p:blipFill>
        <p:spPr>
          <a:xfrm>
            <a:off x="891821" y="3217956"/>
            <a:ext cx="3646312" cy="1433944"/>
          </a:xfrm>
          <a:prstGeom prst="rect">
            <a:avLst/>
          </a:prstGeom>
        </p:spPr>
      </p:pic>
    </p:spTree>
    <p:extLst>
      <p:ext uri="{BB962C8B-B14F-4D97-AF65-F5344CB8AC3E}">
        <p14:creationId xmlns:p14="http://schemas.microsoft.com/office/powerpoint/2010/main" val="270092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A539FB-89F5-4E46-BDFE-3DE206C1CD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3" name="Title 2">
            <a:extLst>
              <a:ext uri="{FF2B5EF4-FFF2-40B4-BE49-F238E27FC236}">
                <a16:creationId xmlns:a16="http://schemas.microsoft.com/office/drawing/2014/main" id="{A0F0ACA3-6155-1047-8331-5A0471869D43}"/>
              </a:ext>
            </a:extLst>
          </p:cNvPr>
          <p:cNvSpPr>
            <a:spLocks noGrp="1"/>
          </p:cNvSpPr>
          <p:nvPr>
            <p:ph type="title"/>
          </p:nvPr>
        </p:nvSpPr>
        <p:spPr>
          <a:xfrm>
            <a:off x="457200" y="349957"/>
            <a:ext cx="5138700" cy="745066"/>
          </a:xfrm>
        </p:spPr>
        <p:txBody>
          <a:bodyPr/>
          <a:lstStyle/>
          <a:p>
            <a:pPr algn="ctr"/>
            <a:r>
              <a:rPr lang="en-US" dirty="0"/>
              <a:t>Resources  </a:t>
            </a:r>
          </a:p>
        </p:txBody>
      </p:sp>
      <p:sp>
        <p:nvSpPr>
          <p:cNvPr id="4" name="Text Placeholder 3">
            <a:extLst>
              <a:ext uri="{FF2B5EF4-FFF2-40B4-BE49-F238E27FC236}">
                <a16:creationId xmlns:a16="http://schemas.microsoft.com/office/drawing/2014/main" id="{13D1A731-D0CD-FE46-8AAF-0ACDBC317F43}"/>
              </a:ext>
            </a:extLst>
          </p:cNvPr>
          <p:cNvSpPr>
            <a:spLocks noGrp="1"/>
          </p:cNvSpPr>
          <p:nvPr>
            <p:ph type="body" idx="1"/>
          </p:nvPr>
        </p:nvSpPr>
        <p:spPr>
          <a:xfrm>
            <a:off x="457200" y="1095023"/>
            <a:ext cx="5138700" cy="3381983"/>
          </a:xfrm>
        </p:spPr>
        <p:txBody>
          <a:bodyPr/>
          <a:lstStyle/>
          <a:p>
            <a:r>
              <a:rPr lang="en-US" dirty="0"/>
              <a:t>Reinforcement Learning: </a:t>
            </a:r>
            <a:r>
              <a:rPr lang="en-US" dirty="0">
                <a:hlinkClick r:id="rId2"/>
              </a:rPr>
              <a:t>https://www.oreilly.com/ideas/reinforcement-learning-with-tensorflow</a:t>
            </a:r>
            <a:endParaRPr lang="en-US" dirty="0"/>
          </a:p>
          <a:p>
            <a:r>
              <a:rPr lang="en-US" dirty="0"/>
              <a:t> Connect 4 Rules: </a:t>
            </a:r>
            <a:r>
              <a:rPr lang="en-US" dirty="0">
                <a:hlinkClick r:id="rId3"/>
              </a:rPr>
              <a:t>http://blog.gamesolver.org/solving-connect-four/01-introduction/</a:t>
            </a:r>
            <a:r>
              <a:rPr lang="en-US" dirty="0"/>
              <a:t> </a:t>
            </a:r>
          </a:p>
        </p:txBody>
      </p:sp>
    </p:spTree>
    <p:extLst>
      <p:ext uri="{BB962C8B-B14F-4D97-AF65-F5344CB8AC3E}">
        <p14:creationId xmlns:p14="http://schemas.microsoft.com/office/powerpoint/2010/main" val="320127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6" name="Google Shape;486;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83" name="Google Shape;483;p36"/>
          <p:cNvSpPr txBox="1">
            <a:spLocks noGrp="1"/>
          </p:cNvSpPr>
          <p:nvPr>
            <p:ph type="ctrTitle" idx="4294967295"/>
          </p:nvPr>
        </p:nvSpPr>
        <p:spPr>
          <a:xfrm>
            <a:off x="361244" y="479426"/>
            <a:ext cx="48641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84" name="Google Shape;484;p36"/>
          <p:cNvSpPr txBox="1">
            <a:spLocks noGrp="1"/>
          </p:cNvSpPr>
          <p:nvPr>
            <p:ph type="subTitle" idx="4294967295"/>
          </p:nvPr>
        </p:nvSpPr>
        <p:spPr>
          <a:xfrm>
            <a:off x="361244" y="1654176"/>
            <a:ext cx="4864100"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874705" y="19897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1.</a:t>
            </a:r>
            <a:endParaRPr sz="3600" dirty="0"/>
          </a:p>
          <a:p>
            <a:pPr lvl="0"/>
            <a:r>
              <a:rPr lang="en-US" sz="3600" dirty="0"/>
              <a:t>Bridging the Gap between People </a:t>
            </a:r>
            <a:endParaRPr sz="3600" dirty="0"/>
          </a:p>
        </p:txBody>
      </p:sp>
      <p:pic>
        <p:nvPicPr>
          <p:cNvPr id="6" name="Picture 5">
            <a:extLst>
              <a:ext uri="{FF2B5EF4-FFF2-40B4-BE49-F238E27FC236}">
                <a16:creationId xmlns:a16="http://schemas.microsoft.com/office/drawing/2014/main" id="{E118346F-0E73-ED42-961A-BDB2BE1E55DE}"/>
              </a:ext>
            </a:extLst>
          </p:cNvPr>
          <p:cNvPicPr>
            <a:picLocks noChangeAspect="1"/>
          </p:cNvPicPr>
          <p:nvPr/>
        </p:nvPicPr>
        <p:blipFill>
          <a:blip r:embed="rId3"/>
          <a:stretch>
            <a:fillRect/>
          </a:stretch>
        </p:blipFill>
        <p:spPr>
          <a:xfrm>
            <a:off x="557619" y="485422"/>
            <a:ext cx="1948514" cy="1299009"/>
          </a:xfrm>
          <a:prstGeom prst="rect">
            <a:avLst/>
          </a:prstGeom>
        </p:spPr>
      </p:pic>
      <p:pic>
        <p:nvPicPr>
          <p:cNvPr id="4" name="Picture 3">
            <a:extLst>
              <a:ext uri="{FF2B5EF4-FFF2-40B4-BE49-F238E27FC236}">
                <a16:creationId xmlns:a16="http://schemas.microsoft.com/office/drawing/2014/main" id="{77A1F1C8-2EE3-FE46-99DC-9743535B8606}"/>
              </a:ext>
            </a:extLst>
          </p:cNvPr>
          <p:cNvPicPr>
            <a:picLocks noChangeAspect="1"/>
          </p:cNvPicPr>
          <p:nvPr/>
        </p:nvPicPr>
        <p:blipFill>
          <a:blip r:embed="rId4"/>
          <a:stretch>
            <a:fillRect/>
          </a:stretch>
        </p:blipFill>
        <p:spPr>
          <a:xfrm>
            <a:off x="5997316" y="3510844"/>
            <a:ext cx="2480640" cy="1120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61" name="Google Shape;261;p16"/>
          <p:cNvSpPr txBox="1">
            <a:spLocks noGrp="1"/>
          </p:cNvSpPr>
          <p:nvPr>
            <p:ph type="title"/>
          </p:nvPr>
        </p:nvSpPr>
        <p:spPr>
          <a:xfrm>
            <a:off x="195240" y="212519"/>
            <a:ext cx="5752011" cy="857400"/>
          </a:xfrm>
          <a:prstGeom prst="rect">
            <a:avLst/>
          </a:prstGeom>
        </p:spPr>
        <p:txBody>
          <a:bodyPr spcFirstLastPara="1" wrap="square" lIns="91425" tIns="91425" rIns="91425" bIns="91425" anchor="b" anchorCtr="0">
            <a:noAutofit/>
          </a:bodyPr>
          <a:lstStyle/>
          <a:p>
            <a:pPr lvl="0" algn="ctr"/>
            <a:r>
              <a:rPr lang="en-US" dirty="0"/>
              <a:t>Sign Language Interpreter </a:t>
            </a:r>
            <a:endParaRPr dirty="0"/>
          </a:p>
        </p:txBody>
      </p:sp>
      <p:sp>
        <p:nvSpPr>
          <p:cNvPr id="262" name="Google Shape;262;p16"/>
          <p:cNvSpPr txBox="1">
            <a:spLocks noGrp="1"/>
          </p:cNvSpPr>
          <p:nvPr>
            <p:ph type="body" idx="1"/>
          </p:nvPr>
        </p:nvSpPr>
        <p:spPr>
          <a:xfrm>
            <a:off x="501895" y="1179947"/>
            <a:ext cx="5138700" cy="3830855"/>
          </a:xfrm>
          <a:prstGeom prst="rect">
            <a:avLst/>
          </a:prstGeom>
        </p:spPr>
        <p:txBody>
          <a:bodyPr spcFirstLastPara="1" wrap="square" lIns="91425" tIns="91425" rIns="91425" bIns="91425" anchor="t" anchorCtr="0">
            <a:noAutofit/>
          </a:bodyPr>
          <a:lstStyle/>
          <a:p>
            <a:pPr marL="342900" lvl="0" indent="-342900">
              <a:spcBef>
                <a:spcPts val="0"/>
              </a:spcBef>
              <a:buFontTx/>
              <a:buChar char="-"/>
            </a:pPr>
            <a:r>
              <a:rPr lang="en-US" sz="1600" b="1" dirty="0"/>
              <a:t>Goal</a:t>
            </a:r>
            <a:r>
              <a:rPr lang="en-US" sz="1600" dirty="0"/>
              <a:t>: Create a system that will convert video feed of a person signing in American Sign Language into text to encourage communication between those who have no other way of expressing their ideas other than signing and a person who cannot sign</a:t>
            </a:r>
          </a:p>
          <a:p>
            <a:pPr marL="342900" lvl="0" indent="-342900">
              <a:spcBef>
                <a:spcPts val="0"/>
              </a:spcBef>
              <a:buFontTx/>
              <a:buChar char="-"/>
            </a:pPr>
            <a:endParaRPr lang="en-US" sz="1600" dirty="0"/>
          </a:p>
          <a:p>
            <a:pPr marL="342900" lvl="0" indent="-342900">
              <a:spcBef>
                <a:spcPts val="0"/>
              </a:spcBef>
              <a:buFontTx/>
              <a:buChar char="-"/>
            </a:pPr>
            <a:r>
              <a:rPr lang="en-US" sz="1600" b="1" dirty="0"/>
              <a:t>Why American Sign Language?</a:t>
            </a:r>
          </a:p>
          <a:p>
            <a:r>
              <a:rPr lang="en-US" sz="1600" dirty="0"/>
              <a:t>The </a:t>
            </a:r>
            <a:r>
              <a:rPr lang="en-US" sz="1600" b="1" dirty="0"/>
              <a:t>natural language</a:t>
            </a:r>
            <a:r>
              <a:rPr lang="en-US" sz="1600" dirty="0"/>
              <a:t> of around 500,000 deaf people in the US and Canada is </a:t>
            </a:r>
            <a:r>
              <a:rPr lang="en-US" sz="1600" b="1" dirty="0"/>
              <a:t>American Sign Language </a:t>
            </a:r>
            <a:r>
              <a:rPr lang="en-US" sz="1600" dirty="0"/>
              <a:t> (ASL) </a:t>
            </a:r>
          </a:p>
          <a:p>
            <a:r>
              <a:rPr lang="en-US" sz="1600" dirty="0"/>
              <a:t>A recent estimate claims that around 13 million people have some level of proficiency in sign language - </a:t>
            </a:r>
            <a:r>
              <a:rPr lang="en-US" sz="1600" b="1" dirty="0"/>
              <a:t>ASL is the third most commonly used language in the US</a:t>
            </a:r>
          </a:p>
          <a:p>
            <a:pPr marL="76200" indent="0">
              <a:buNone/>
            </a:pPr>
            <a:endParaRPr lang="en-US" sz="1600" dirty="0"/>
          </a:p>
          <a:p>
            <a:pPr marL="342900" lvl="0" indent="-342900">
              <a:spcBef>
                <a:spcPts val="0"/>
              </a:spcBef>
              <a:buFontTx/>
              <a:buChar char="-"/>
            </a:pPr>
            <a:endParaRPr lang="en-US" sz="1600" dirty="0"/>
          </a:p>
          <a:p>
            <a:pPr marL="0" lvl="0" indent="0">
              <a:spcBef>
                <a:spcPts val="0"/>
              </a:spcBef>
              <a:buNone/>
            </a:pPr>
            <a:endParaRPr lang="en-US" sz="1600" dirty="0"/>
          </a:p>
          <a:p>
            <a:pPr marL="457200" lvl="0" indent="-381000" algn="l" rtl="0">
              <a:spcBef>
                <a:spcPts val="600"/>
              </a:spcBef>
              <a:spcAft>
                <a:spcPts val="0"/>
              </a:spcAft>
              <a:buSzPts val="2400"/>
              <a:buChar char="▹"/>
            </a:pP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316" name="Google Shape;316;p22"/>
          <p:cNvSpPr txBox="1">
            <a:spLocks noGrp="1"/>
          </p:cNvSpPr>
          <p:nvPr>
            <p:ph type="title" idx="4294967295"/>
          </p:nvPr>
        </p:nvSpPr>
        <p:spPr>
          <a:xfrm>
            <a:off x="115837" y="1159196"/>
            <a:ext cx="4100052" cy="857250"/>
          </a:xfrm>
          <a:prstGeom prst="rect">
            <a:avLst/>
          </a:prstGeom>
        </p:spPr>
        <p:txBody>
          <a:bodyPr spcFirstLastPara="1" wrap="square" lIns="91425" tIns="91425" rIns="91425" bIns="91425" anchor="b" anchorCtr="0">
            <a:noAutofit/>
          </a:bodyPr>
          <a:lstStyle/>
          <a:p>
            <a:pPr lvl="0" algn="ctr"/>
            <a:r>
              <a:rPr lang="en-US" sz="3200" dirty="0"/>
              <a:t>Why am I interested in pursuing this idea?</a:t>
            </a:r>
            <a:endParaRPr dirty="0"/>
          </a:p>
        </p:txBody>
      </p:sp>
      <p:sp>
        <p:nvSpPr>
          <p:cNvPr id="317" name="Google Shape;317;p22"/>
          <p:cNvSpPr txBox="1">
            <a:spLocks noGrp="1"/>
          </p:cNvSpPr>
          <p:nvPr>
            <p:ph type="body" idx="4294967295"/>
          </p:nvPr>
        </p:nvSpPr>
        <p:spPr>
          <a:xfrm>
            <a:off x="396594" y="2208175"/>
            <a:ext cx="3538538" cy="2741357"/>
          </a:xfrm>
          <a:prstGeom prst="rect">
            <a:avLst/>
          </a:prstGeom>
        </p:spPr>
        <p:txBody>
          <a:bodyPr spcFirstLastPara="1" wrap="square" lIns="91425" tIns="91425" rIns="91425" bIns="91425" anchor="t" anchorCtr="0">
            <a:noAutofit/>
          </a:bodyPr>
          <a:lstStyle/>
          <a:p>
            <a:pPr marL="285750" indent="-285750">
              <a:buFont typeface="Wingdings" pitchFamily="2" charset="2"/>
              <a:buChar char="§"/>
            </a:pPr>
            <a:r>
              <a:rPr lang="en-US" sz="1800" dirty="0"/>
              <a:t>Interested in using the potential of deep learning to cause a social impact and work on applications in the sphere of accessibility</a:t>
            </a:r>
          </a:p>
          <a:p>
            <a:pPr marL="285750" indent="-285750">
              <a:buFont typeface="Wingdings" pitchFamily="2" charset="2"/>
              <a:buChar char="§"/>
            </a:pPr>
            <a:r>
              <a:rPr lang="en-US" sz="1800" dirty="0"/>
              <a:t>Hope to explore technical problem of how to extract data from videos </a:t>
            </a:r>
          </a:p>
          <a:p>
            <a:pPr marL="285750" lvl="0" indent="-285750" algn="l" rtl="0">
              <a:spcBef>
                <a:spcPts val="600"/>
              </a:spcBef>
              <a:spcAft>
                <a:spcPts val="0"/>
              </a:spcAft>
              <a:buFont typeface="Wingdings" pitchFamily="2" charset="2"/>
              <a:buChar char="§"/>
            </a:pPr>
            <a:endParaRPr sz="1800" dirty="0"/>
          </a:p>
        </p:txBody>
      </p:sp>
      <p:pic>
        <p:nvPicPr>
          <p:cNvPr id="4" name="Picture 3">
            <a:extLst>
              <a:ext uri="{FF2B5EF4-FFF2-40B4-BE49-F238E27FC236}">
                <a16:creationId xmlns:a16="http://schemas.microsoft.com/office/drawing/2014/main" id="{8219CC09-CD6B-AC4F-A775-34E105D656C6}"/>
              </a:ext>
            </a:extLst>
          </p:cNvPr>
          <p:cNvPicPr>
            <a:picLocks noChangeAspect="1"/>
          </p:cNvPicPr>
          <p:nvPr/>
        </p:nvPicPr>
        <p:blipFill>
          <a:blip r:embed="rId4"/>
          <a:stretch>
            <a:fillRect/>
          </a:stretch>
        </p:blipFill>
        <p:spPr>
          <a:xfrm>
            <a:off x="4557252" y="0"/>
            <a:ext cx="4586748" cy="3045146"/>
          </a:xfrm>
          <a:prstGeom prst="rect">
            <a:avLst/>
          </a:prstGeom>
        </p:spPr>
      </p:pic>
      <p:pic>
        <p:nvPicPr>
          <p:cNvPr id="6" name="Picture 5">
            <a:extLst>
              <a:ext uri="{FF2B5EF4-FFF2-40B4-BE49-F238E27FC236}">
                <a16:creationId xmlns:a16="http://schemas.microsoft.com/office/drawing/2014/main" id="{D9E8DE49-79F9-3449-9B2B-5B6B80CCD2FD}"/>
              </a:ext>
            </a:extLst>
          </p:cNvPr>
          <p:cNvPicPr>
            <a:picLocks noChangeAspect="1"/>
          </p:cNvPicPr>
          <p:nvPr/>
        </p:nvPicPr>
        <p:blipFill>
          <a:blip r:embed="rId5"/>
          <a:stretch>
            <a:fillRect/>
          </a:stretch>
        </p:blipFill>
        <p:spPr>
          <a:xfrm>
            <a:off x="4557252" y="2729472"/>
            <a:ext cx="4586748" cy="24140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14"/>
          <p:cNvSpPr txBox="1">
            <a:spLocks noGrp="1"/>
          </p:cNvSpPr>
          <p:nvPr>
            <p:ph type="body" idx="2"/>
          </p:nvPr>
        </p:nvSpPr>
        <p:spPr>
          <a:xfrm>
            <a:off x="342317" y="966069"/>
            <a:ext cx="5689771" cy="3753415"/>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400" dirty="0"/>
              <a:t>Finding Data </a:t>
            </a:r>
          </a:p>
          <a:p>
            <a:pPr marL="342900" lvl="0">
              <a:spcBef>
                <a:spcPts val="0"/>
              </a:spcBef>
              <a:buFontTx/>
              <a:buChar char="-"/>
            </a:pPr>
            <a:r>
              <a:rPr lang="en-US" sz="1400" b="1" dirty="0">
                <a:hlinkClick r:id="rId3"/>
              </a:rPr>
              <a:t>American Sign Language Lexicon Video Dataset (ASLLVD) </a:t>
            </a:r>
            <a:r>
              <a:rPr lang="en-US" sz="1400" dirty="0"/>
              <a:t>: Videos of &gt; 3,300 ASL signs in citation form, each produced by 1-6 native ASL signers </a:t>
            </a:r>
          </a:p>
          <a:p>
            <a:pPr marL="342900" lvl="0">
              <a:spcBef>
                <a:spcPts val="0"/>
              </a:spcBef>
              <a:buFontTx/>
              <a:buChar char="-"/>
            </a:pPr>
            <a:r>
              <a:rPr lang="en-US" sz="1400" dirty="0"/>
              <a:t>Using Amazon Turk to gather data? </a:t>
            </a:r>
          </a:p>
          <a:p>
            <a:pPr marL="0" indent="0">
              <a:buNone/>
            </a:pPr>
            <a:r>
              <a:rPr lang="en-US" sz="1400" dirty="0"/>
              <a:t>Literature Review &amp; TensorFlow Tutorials </a:t>
            </a:r>
          </a:p>
          <a:p>
            <a:pPr marL="342900" lvl="0">
              <a:spcBef>
                <a:spcPts val="0"/>
              </a:spcBef>
              <a:buFontTx/>
              <a:buChar char="-"/>
            </a:pPr>
            <a:r>
              <a:rPr lang="en-US" sz="1400" dirty="0">
                <a:hlinkClick r:id="rId4"/>
              </a:rPr>
              <a:t>Language Recognition Using 3D Convolutional Neural Networks</a:t>
            </a:r>
            <a:endParaRPr lang="en-US" sz="1400" dirty="0"/>
          </a:p>
          <a:p>
            <a:pPr marL="342900" lvl="0">
              <a:spcBef>
                <a:spcPts val="0"/>
              </a:spcBef>
              <a:buFontTx/>
              <a:buChar char="-"/>
            </a:pPr>
            <a:r>
              <a:rPr lang="en-US" sz="1400" dirty="0">
                <a:hlinkClick r:id="rId5"/>
              </a:rPr>
              <a:t>Video Based Approach to Translation ASL to Sentences </a:t>
            </a:r>
            <a:endParaRPr lang="en-US" sz="1400" dirty="0"/>
          </a:p>
          <a:p>
            <a:pPr marL="342900" lvl="0">
              <a:spcBef>
                <a:spcPts val="0"/>
              </a:spcBef>
              <a:buFontTx/>
              <a:buChar char="-"/>
            </a:pPr>
            <a:r>
              <a:rPr lang="en-US" sz="1400" dirty="0"/>
              <a:t>TensorFlow </a:t>
            </a:r>
            <a:r>
              <a:rPr lang="en-US" sz="1400" dirty="0">
                <a:hlinkClick r:id="rId6"/>
              </a:rPr>
              <a:t>Tutorials</a:t>
            </a:r>
            <a:endParaRPr lang="en-US" sz="1400" dirty="0"/>
          </a:p>
          <a:p>
            <a:pPr marL="342900" lvl="0">
              <a:spcBef>
                <a:spcPts val="0"/>
              </a:spcBef>
              <a:buFontTx/>
              <a:buChar char="-"/>
            </a:pPr>
            <a:endParaRPr lang="en-US" sz="1400" dirty="0"/>
          </a:p>
          <a:p>
            <a:pPr marL="0" indent="0">
              <a:buNone/>
            </a:pPr>
            <a:r>
              <a:rPr lang="en-US" sz="1400" dirty="0"/>
              <a:t>Building CNN: </a:t>
            </a:r>
          </a:p>
          <a:p>
            <a:pPr marL="0" indent="0">
              <a:buNone/>
            </a:pPr>
            <a:r>
              <a:rPr lang="en-US" sz="1400" dirty="0"/>
              <a:t>Using Convolutional Neural Networks to process videos into text (does not have to be coherent sentences)</a:t>
            </a:r>
          </a:p>
          <a:p>
            <a:pPr marL="0" indent="0">
              <a:buNone/>
            </a:pPr>
            <a:r>
              <a:rPr lang="en-US" sz="1400" dirty="0"/>
              <a:t>Other techniques: </a:t>
            </a:r>
            <a:r>
              <a:rPr lang="en-US" sz="1400" dirty="0">
                <a:hlinkClick r:id="rId7"/>
              </a:rPr>
              <a:t>https://sites.google.com/site/autosignlan/home</a:t>
            </a:r>
            <a:r>
              <a:rPr lang="en-US" sz="1400" dirty="0"/>
              <a:t> including PCA, K Nearest Neighbors </a:t>
            </a:r>
          </a:p>
          <a:p>
            <a:pPr marL="152400" indent="0">
              <a:buNone/>
            </a:pPr>
            <a:endParaRPr lang="en-US" sz="1400" dirty="0"/>
          </a:p>
          <a:p>
            <a:pPr marL="152400" indent="0">
              <a:buNone/>
            </a:pPr>
            <a:endParaRPr lang="en-US" sz="1400" dirty="0"/>
          </a:p>
          <a:p>
            <a:pPr marL="381000" indent="-228600">
              <a:buAutoNum type="arabicPeriod"/>
            </a:pPr>
            <a:endParaRPr lang="en-US" sz="1400" dirty="0"/>
          </a:p>
          <a:p>
            <a:pPr marL="381000" indent="-228600">
              <a:buAutoNum type="arabicPeriod"/>
            </a:pPr>
            <a:endParaRPr lang="en-US" sz="1400" dirty="0"/>
          </a:p>
          <a:p>
            <a:pPr marL="171450" indent="-171450"/>
            <a:endParaRPr lang="en-US" sz="1400" dirty="0"/>
          </a:p>
          <a:p>
            <a:pPr marL="171450" indent="-171450"/>
            <a:endParaRPr lang="en-US" sz="1400" dirty="0"/>
          </a:p>
          <a:p>
            <a:pPr marL="0" lvl="0" indent="0">
              <a:buClr>
                <a:schemeClr val="dk1"/>
              </a:buClr>
              <a:buSzPts val="1100"/>
              <a:buNone/>
            </a:pPr>
            <a:endParaRPr lang="en-US" sz="1400" b="1" dirty="0"/>
          </a:p>
          <a:p>
            <a:pPr marL="152400" indent="0">
              <a:buNone/>
            </a:pPr>
            <a:endParaRPr lang="en-US" sz="1400" dirty="0"/>
          </a:p>
          <a:p>
            <a:pPr marL="0" lvl="0" indent="0">
              <a:buClr>
                <a:schemeClr val="dk1"/>
              </a:buClr>
              <a:buSzPts val="1100"/>
              <a:buNone/>
            </a:pPr>
            <a:endParaRPr lang="en-US" sz="1400" b="1" dirty="0"/>
          </a:p>
          <a:p>
            <a:pPr marL="0" lvl="0" indent="0" algn="l" rtl="0">
              <a:spcBef>
                <a:spcPts val="600"/>
              </a:spcBef>
              <a:spcAft>
                <a:spcPts val="0"/>
              </a:spcAft>
              <a:buClr>
                <a:schemeClr val="dk1"/>
              </a:buClr>
              <a:buSzPts val="1100"/>
              <a:buFont typeface="Arial"/>
              <a:buNone/>
            </a:pPr>
            <a:endParaRPr lang="en-US" sz="1400" b="1" dirty="0">
              <a:solidFill>
                <a:srgbClr val="000000"/>
              </a:solidFill>
            </a:endParaRPr>
          </a:p>
        </p:txBody>
      </p:sp>
      <p:sp>
        <p:nvSpPr>
          <p:cNvPr id="249" name="Google Shape;24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 name="Google Shape;245;p14">
            <a:extLst>
              <a:ext uri="{FF2B5EF4-FFF2-40B4-BE49-F238E27FC236}">
                <a16:creationId xmlns:a16="http://schemas.microsoft.com/office/drawing/2014/main" id="{9025392F-D086-A140-A1EA-16B0B286D8F1}"/>
              </a:ext>
            </a:extLst>
          </p:cNvPr>
          <p:cNvSpPr txBox="1">
            <a:spLocks/>
          </p:cNvSpPr>
          <p:nvPr/>
        </p:nvSpPr>
        <p:spPr>
          <a:xfrm>
            <a:off x="342317" y="431015"/>
            <a:ext cx="4495153" cy="5350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en-US" sz="3200" dirty="0"/>
              <a:t>Timeline of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9979F5-7DBC-4545-B90E-8CAA395E5E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3" name="Title 2">
            <a:extLst>
              <a:ext uri="{FF2B5EF4-FFF2-40B4-BE49-F238E27FC236}">
                <a16:creationId xmlns:a16="http://schemas.microsoft.com/office/drawing/2014/main" id="{1D98DA0D-3723-9740-9311-15B119998CEF}"/>
              </a:ext>
            </a:extLst>
          </p:cNvPr>
          <p:cNvSpPr>
            <a:spLocks noGrp="1"/>
          </p:cNvSpPr>
          <p:nvPr>
            <p:ph type="title"/>
          </p:nvPr>
        </p:nvSpPr>
        <p:spPr>
          <a:xfrm>
            <a:off x="457200" y="247761"/>
            <a:ext cx="5138700" cy="740381"/>
          </a:xfrm>
        </p:spPr>
        <p:txBody>
          <a:bodyPr/>
          <a:lstStyle/>
          <a:p>
            <a:r>
              <a:rPr lang="en-US" dirty="0"/>
              <a:t>Extensions</a:t>
            </a:r>
          </a:p>
        </p:txBody>
      </p:sp>
      <p:sp>
        <p:nvSpPr>
          <p:cNvPr id="4" name="Text Placeholder 3">
            <a:extLst>
              <a:ext uri="{FF2B5EF4-FFF2-40B4-BE49-F238E27FC236}">
                <a16:creationId xmlns:a16="http://schemas.microsoft.com/office/drawing/2014/main" id="{46388199-7E9A-3F4A-9E5B-01C0E8EC7B30}"/>
              </a:ext>
            </a:extLst>
          </p:cNvPr>
          <p:cNvSpPr>
            <a:spLocks noGrp="1"/>
          </p:cNvSpPr>
          <p:nvPr>
            <p:ph type="body" idx="1"/>
          </p:nvPr>
        </p:nvSpPr>
        <p:spPr>
          <a:xfrm>
            <a:off x="176981" y="988142"/>
            <a:ext cx="5663380" cy="3982064"/>
          </a:xfrm>
        </p:spPr>
        <p:txBody>
          <a:bodyPr/>
          <a:lstStyle/>
          <a:p>
            <a:r>
              <a:rPr lang="en-US" sz="1800" dirty="0"/>
              <a:t>Assemble text into sentences that make sense -- exploring NLP techniques </a:t>
            </a:r>
          </a:p>
          <a:p>
            <a:r>
              <a:rPr lang="en-US" sz="1800" dirty="0"/>
              <a:t>Use Google Alexa to play sentences via speaker or look into Speech Recognition: 	</a:t>
            </a:r>
          </a:p>
          <a:p>
            <a:pPr lvl="1"/>
            <a:r>
              <a:rPr lang="en-US" sz="1800" dirty="0">
                <a:hlinkClick r:id="rId3"/>
              </a:rPr>
              <a:t>https://medium.com/@ageitgey/machine-learning-is-fun-part-6-how-to-do-speech-recognition-with-deep-learning-28293c162f7a</a:t>
            </a:r>
            <a:r>
              <a:rPr lang="en-US" sz="1800" dirty="0"/>
              <a:t> </a:t>
            </a:r>
          </a:p>
          <a:p>
            <a:r>
              <a:rPr lang="en-US" sz="1800" dirty="0"/>
              <a:t>Develop network that can do the reverse: convert words into a video of someone signing:</a:t>
            </a:r>
          </a:p>
          <a:p>
            <a:pPr lvl="1"/>
            <a:r>
              <a:rPr lang="en-US" sz="1800" dirty="0">
                <a:hlinkClick r:id="rId4"/>
              </a:rPr>
              <a:t>https://www.youtube.com/watch?v=ugSx6H6EGh4</a:t>
            </a:r>
            <a:r>
              <a:rPr lang="en-US" sz="1800" dirty="0"/>
              <a:t> </a:t>
            </a:r>
          </a:p>
          <a:p>
            <a:pPr lvl="1"/>
            <a:r>
              <a:rPr lang="en-US" sz="1800" dirty="0">
                <a:hlinkClick r:id="rId5"/>
              </a:rPr>
              <a:t>http://citeseerx.ist.psu.edu/viewdoc/download?doi=10.1.1.838.3584&amp;rep=rep1&amp;type=pdf</a:t>
            </a:r>
            <a:r>
              <a:rPr lang="en-US" sz="1800" dirty="0"/>
              <a:t> </a:t>
            </a:r>
          </a:p>
          <a:p>
            <a:pPr marL="76200" indent="0">
              <a:buNone/>
            </a:pPr>
            <a:endParaRPr lang="en-US" sz="1800" dirty="0"/>
          </a:p>
        </p:txBody>
      </p:sp>
    </p:spTree>
    <p:extLst>
      <p:ext uri="{BB962C8B-B14F-4D97-AF65-F5344CB8AC3E}">
        <p14:creationId xmlns:p14="http://schemas.microsoft.com/office/powerpoint/2010/main" val="4438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339213" y="435242"/>
            <a:ext cx="5138700" cy="576208"/>
          </a:xfrm>
          <a:prstGeom prst="rect">
            <a:avLst/>
          </a:prstGeom>
        </p:spPr>
        <p:txBody>
          <a:bodyPr spcFirstLastPara="1" wrap="square" lIns="91425" tIns="91425" rIns="91425" bIns="91425" anchor="b" anchorCtr="0">
            <a:noAutofit/>
          </a:bodyPr>
          <a:lstStyle/>
          <a:p>
            <a:r>
              <a:rPr lang="en-US" b="1" dirty="0"/>
              <a:t>US</a:t>
            </a:r>
            <a:r>
              <a:rPr lang="en-US" dirty="0"/>
              <a:t>!</a:t>
            </a:r>
            <a:br>
              <a:rPr lang="en-US" dirty="0"/>
            </a:br>
            <a:r>
              <a:rPr lang="en-US" dirty="0"/>
              <a:t>The most common misconception about ASL is that it is a signed version of English. </a:t>
            </a:r>
            <a:r>
              <a:rPr lang="en-US" b="1" dirty="0"/>
              <a:t>ASL is not English at all</a:t>
            </a:r>
            <a:r>
              <a:rPr lang="en-US" dirty="0"/>
              <a:t>. ASL is a distinct language with it’s own syntax and grammar and has been developed over hundreds of years by deaf people as a means of communication. It is also just as capable as English or any other language of communicating abstract or complex ideas.</a:t>
            </a:r>
            <a:br>
              <a:rPr lang="en-US" dirty="0"/>
            </a:br>
            <a:r>
              <a:rPr lang="en-US" dirty="0"/>
              <a:t>ASL signs are generally used to convey ideas and concepts rather than actual words. </a:t>
            </a:r>
            <a:r>
              <a:rPr lang="en-US" b="1" dirty="0"/>
              <a:t>One sign may represent many ideas</a:t>
            </a:r>
            <a:r>
              <a:rPr lang="en-US" dirty="0"/>
              <a:t>, so facial expressions and body language are essential to convey the full meaning of the sign. There may be some lip movement, but speech is not used when signing. Just like in English, there are also </a:t>
            </a:r>
            <a:r>
              <a:rPr lang="en-US" u="sng" dirty="0">
                <a:hlinkClick r:id="rId3"/>
              </a:rPr>
              <a:t>basic sign language</a:t>
            </a:r>
            <a:r>
              <a:rPr lang="en-US" dirty="0"/>
              <a:t> elements. One of the elements, </a:t>
            </a:r>
            <a:r>
              <a:rPr lang="en-US" u="sng" dirty="0">
                <a:hlinkClick r:id="rId4"/>
              </a:rPr>
              <a:t>Fingerspelling</a:t>
            </a:r>
            <a:r>
              <a:rPr lang="en-US" dirty="0"/>
              <a:t>, is used primarily to indicate places and people. There are also </a:t>
            </a:r>
            <a:r>
              <a:rPr lang="en-US" u="sng" dirty="0">
                <a:hlinkClick r:id="rId5"/>
              </a:rPr>
              <a:t>sign language symbols</a:t>
            </a:r>
            <a:r>
              <a:rPr lang="en-US" dirty="0"/>
              <a:t> that have been developed in order to “write” sign language.</a:t>
            </a:r>
            <a:br>
              <a:rPr lang="en-US" dirty="0"/>
            </a:br>
            <a:r>
              <a:rPr lang="en-US" b="1" dirty="0"/>
              <a:t>Word order is very flexible in ASL</a:t>
            </a:r>
            <a:r>
              <a:rPr lang="en-US" dirty="0"/>
              <a:t>. For example, the sentence “I am hungry” may be signed as “I hungry I,” “I hungry,” or “Hungry I.” Articles (a, an, and the) are not signed. Different </a:t>
            </a:r>
            <a:r>
              <a:rPr lang="en-US" b="1" dirty="0"/>
              <a:t>grammatical forms for nouns, adjectives, and adverbs are also not distinguished</a:t>
            </a:r>
            <a:r>
              <a:rPr lang="en-US" dirty="0"/>
              <a:t>. For example, “hungry,” “hunger,” and “hungrily” are all signed the same. The meaning must be found in the context.</a:t>
            </a:r>
            <a:br>
              <a:rPr lang="en-US" dirty="0"/>
            </a:br>
            <a:br>
              <a:rPr lang="en-US" dirty="0"/>
            </a:br>
            <a:br>
              <a:rPr lang="en-US" dirty="0"/>
            </a:br>
            <a:br>
              <a:rPr lang="en-US" dirty="0"/>
            </a:br>
            <a:r>
              <a:rPr lang="en-US" dirty="0"/>
              <a:t>Challenges </a:t>
            </a:r>
          </a:p>
        </p:txBody>
      </p:sp>
      <p:sp>
        <p:nvSpPr>
          <p:cNvPr id="308" name="Google Shape;308;p21"/>
          <p:cNvSpPr txBox="1">
            <a:spLocks noGrp="1"/>
          </p:cNvSpPr>
          <p:nvPr>
            <p:ph type="body" idx="1"/>
          </p:nvPr>
        </p:nvSpPr>
        <p:spPr>
          <a:xfrm>
            <a:off x="231422" y="1011450"/>
            <a:ext cx="5559778" cy="39714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Dealing with Misconceptions</a:t>
            </a:r>
          </a:p>
          <a:p>
            <a:pPr marL="285750" indent="-285750"/>
            <a:r>
              <a:rPr lang="en-US" dirty="0"/>
              <a:t>ASL is a distinct language with it’s own syntax and grammar. ASL signs used to convey ideas and concepts rather than actual words</a:t>
            </a:r>
          </a:p>
          <a:p>
            <a:pPr marL="285750" indent="-285750"/>
            <a:r>
              <a:rPr lang="en-US" dirty="0"/>
              <a:t>Facial expressions and body language are essential to convey the full meaning of the sign.</a:t>
            </a:r>
          </a:p>
          <a:p>
            <a:pPr marL="285750" indent="-285750"/>
            <a:r>
              <a:rPr lang="en-US" dirty="0"/>
              <a:t>Word order is flexible in ASL: ”I am hungry” can be signed as “I hungry” or “Hungry I”. Articles are not signed. Different grammatical forms for nouns, adjectives, and adverbs are also not distinguished</a:t>
            </a:r>
          </a:p>
          <a:p>
            <a:pPr marL="285750" indent="-285750"/>
            <a:r>
              <a:rPr lang="en-US" dirty="0"/>
              <a:t>Need to speak with people who know ASL</a:t>
            </a:r>
          </a:p>
          <a:p>
            <a:pPr marL="285750" indent="-285750"/>
            <a:endParaRPr lang="en-US" dirty="0"/>
          </a:p>
          <a:p>
            <a:pPr marL="0" indent="0">
              <a:buNone/>
            </a:pPr>
            <a:r>
              <a:rPr lang="en-US" b="1" dirty="0"/>
              <a:t>Dealing with Video As Input – </a:t>
            </a:r>
            <a:r>
              <a:rPr lang="en-US" dirty="0"/>
              <a:t>Have only handled image data previously. Previous methods have only work</a:t>
            </a:r>
          </a:p>
          <a:p>
            <a:pPr marL="0" indent="0">
              <a:buNone/>
            </a:pPr>
            <a:endParaRPr lang="en-US" dirty="0"/>
          </a:p>
          <a:p>
            <a:pPr marL="0" lvl="0" indent="0">
              <a:buNone/>
            </a:pPr>
            <a:r>
              <a:rPr lang="en-US" b="1" dirty="0"/>
              <a:t>Getting Data - </a:t>
            </a:r>
            <a:r>
              <a:rPr lang="en-US" dirty="0"/>
              <a:t>Do I have enough or will I need to look for more via Amazon Turk? </a:t>
            </a:r>
          </a:p>
          <a:p>
            <a:pPr marL="285750" indent="-285750">
              <a:buFont typeface="Wingdings" pitchFamily="2" charset="2"/>
              <a:buChar char="§"/>
            </a:pPr>
            <a:r>
              <a:rPr lang="en-US" dirty="0"/>
              <a:t>Recognition of alphabet and letter images in ASL</a:t>
            </a:r>
          </a:p>
          <a:p>
            <a:pPr marL="0" lvl="0" indent="0">
              <a:buNone/>
            </a:pPr>
            <a:endParaRPr lang="en-US" dirty="0"/>
          </a:p>
          <a:p>
            <a:pPr marL="0" lvl="0" indent="0">
              <a:buNone/>
            </a:pPr>
            <a:endParaRPr lang="en-US" dirty="0"/>
          </a:p>
          <a:p>
            <a:pPr marL="0" lvl="0" indent="0">
              <a:buNone/>
            </a:pP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311" name="Google Shape;31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2.</a:t>
            </a:r>
            <a:endParaRPr sz="3600" dirty="0"/>
          </a:p>
          <a:p>
            <a:pPr lvl="0"/>
            <a:r>
              <a:rPr lang="en-US" sz="3600" dirty="0"/>
              <a:t>Creating Arabic Calligraphy </a:t>
            </a:r>
            <a:endParaRPr sz="3600" dirty="0"/>
          </a:p>
        </p:txBody>
      </p:sp>
      <p:pic>
        <p:nvPicPr>
          <p:cNvPr id="2" name="Picture 1">
            <a:extLst>
              <a:ext uri="{FF2B5EF4-FFF2-40B4-BE49-F238E27FC236}">
                <a16:creationId xmlns:a16="http://schemas.microsoft.com/office/drawing/2014/main" id="{60234167-031A-8A45-9024-6A5EC0DF1145}"/>
              </a:ext>
            </a:extLst>
          </p:cNvPr>
          <p:cNvPicPr>
            <a:picLocks noChangeAspect="1"/>
          </p:cNvPicPr>
          <p:nvPr/>
        </p:nvPicPr>
        <p:blipFill>
          <a:blip r:embed="rId3"/>
          <a:stretch>
            <a:fillRect/>
          </a:stretch>
        </p:blipFill>
        <p:spPr>
          <a:xfrm>
            <a:off x="5915378" y="3397955"/>
            <a:ext cx="2798140" cy="1311628"/>
          </a:xfrm>
          <a:prstGeom prst="rect">
            <a:avLst/>
          </a:prstGeom>
        </p:spPr>
      </p:pic>
      <p:pic>
        <p:nvPicPr>
          <p:cNvPr id="3" name="Picture 2">
            <a:extLst>
              <a:ext uri="{FF2B5EF4-FFF2-40B4-BE49-F238E27FC236}">
                <a16:creationId xmlns:a16="http://schemas.microsoft.com/office/drawing/2014/main" id="{CEC58080-0D14-7C41-8591-C04B2F80C407}"/>
              </a:ext>
            </a:extLst>
          </p:cNvPr>
          <p:cNvPicPr>
            <a:picLocks noChangeAspect="1"/>
          </p:cNvPicPr>
          <p:nvPr/>
        </p:nvPicPr>
        <p:blipFill rotWithShape="1">
          <a:blip r:embed="rId4"/>
          <a:srcRect t="4891" b="9233"/>
          <a:stretch/>
        </p:blipFill>
        <p:spPr>
          <a:xfrm>
            <a:off x="503766" y="474131"/>
            <a:ext cx="1776589" cy="1525659"/>
          </a:xfrm>
          <a:prstGeom prst="rect">
            <a:avLst/>
          </a:prstGeom>
        </p:spPr>
      </p:pic>
    </p:spTree>
    <p:extLst>
      <p:ext uri="{BB962C8B-B14F-4D97-AF65-F5344CB8AC3E}">
        <p14:creationId xmlns:p14="http://schemas.microsoft.com/office/powerpoint/2010/main" val="4236275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16" name="Google Shape;316;p22"/>
          <p:cNvSpPr txBox="1">
            <a:spLocks noGrp="1"/>
          </p:cNvSpPr>
          <p:nvPr>
            <p:ph type="title" idx="4294967295"/>
          </p:nvPr>
        </p:nvSpPr>
        <p:spPr>
          <a:xfrm>
            <a:off x="115837" y="1159196"/>
            <a:ext cx="4100052" cy="857250"/>
          </a:xfrm>
          <a:prstGeom prst="rect">
            <a:avLst/>
          </a:prstGeom>
        </p:spPr>
        <p:txBody>
          <a:bodyPr spcFirstLastPara="1" wrap="square" lIns="91425" tIns="91425" rIns="91425" bIns="91425" anchor="b" anchorCtr="0">
            <a:noAutofit/>
          </a:bodyPr>
          <a:lstStyle/>
          <a:p>
            <a:pPr lvl="0" algn="ctr"/>
            <a:r>
              <a:rPr lang="en-US" sz="3200" dirty="0"/>
              <a:t>Why am I interested in pursuing this idea?</a:t>
            </a:r>
            <a:endParaRPr dirty="0"/>
          </a:p>
        </p:txBody>
      </p:sp>
      <p:sp>
        <p:nvSpPr>
          <p:cNvPr id="317" name="Google Shape;317;p22"/>
          <p:cNvSpPr txBox="1">
            <a:spLocks noGrp="1"/>
          </p:cNvSpPr>
          <p:nvPr>
            <p:ph type="body" idx="4294967295"/>
          </p:nvPr>
        </p:nvSpPr>
        <p:spPr>
          <a:xfrm>
            <a:off x="396594" y="2208175"/>
            <a:ext cx="3538538" cy="2741357"/>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itchFamily="2" charset="2"/>
              <a:buChar char="§"/>
            </a:pPr>
            <a:r>
              <a:rPr lang="en-US" sz="1800" dirty="0"/>
              <a:t>Lived in the Middle-East for a while – have appreciation for Arabic </a:t>
            </a:r>
          </a:p>
          <a:p>
            <a:pPr marL="285750" lvl="0" indent="-285750" algn="l" rtl="0">
              <a:spcBef>
                <a:spcPts val="600"/>
              </a:spcBef>
              <a:spcAft>
                <a:spcPts val="0"/>
              </a:spcAft>
              <a:buFont typeface="Wingdings" pitchFamily="2" charset="2"/>
              <a:buChar char="§"/>
            </a:pPr>
            <a:r>
              <a:rPr lang="en-US" sz="1800" dirty="0"/>
              <a:t>Islamic Calligraphy is a huge part of my culture</a:t>
            </a:r>
          </a:p>
          <a:p>
            <a:pPr marL="285750" lvl="0" indent="-285750" algn="l" rtl="0">
              <a:spcBef>
                <a:spcPts val="600"/>
              </a:spcBef>
              <a:spcAft>
                <a:spcPts val="0"/>
              </a:spcAft>
              <a:buFont typeface="Wingdings" pitchFamily="2" charset="2"/>
              <a:buChar char="§"/>
            </a:pPr>
            <a:r>
              <a:rPr lang="en-US" sz="1800" dirty="0"/>
              <a:t>Interested in GANs and their implementation</a:t>
            </a:r>
            <a:endParaRPr sz="1800" dirty="0"/>
          </a:p>
        </p:txBody>
      </p:sp>
      <p:pic>
        <p:nvPicPr>
          <p:cNvPr id="2" name="Picture 1">
            <a:extLst>
              <a:ext uri="{FF2B5EF4-FFF2-40B4-BE49-F238E27FC236}">
                <a16:creationId xmlns:a16="http://schemas.microsoft.com/office/drawing/2014/main" id="{59FEE3B1-7C04-F049-9031-48A2E7A6CFCA}"/>
              </a:ext>
            </a:extLst>
          </p:cNvPr>
          <p:cNvPicPr>
            <a:picLocks noChangeAspect="1"/>
          </p:cNvPicPr>
          <p:nvPr/>
        </p:nvPicPr>
        <p:blipFill>
          <a:blip r:embed="rId3"/>
          <a:stretch>
            <a:fillRect/>
          </a:stretch>
        </p:blipFill>
        <p:spPr>
          <a:xfrm>
            <a:off x="4563649" y="467391"/>
            <a:ext cx="4603908" cy="4208767"/>
          </a:xfrm>
          <a:prstGeom prst="rect">
            <a:avLst/>
          </a:prstGeom>
        </p:spPr>
      </p:pic>
    </p:spTree>
    <p:extLst>
      <p:ext uri="{BB962C8B-B14F-4D97-AF65-F5344CB8AC3E}">
        <p14:creationId xmlns:p14="http://schemas.microsoft.com/office/powerpoint/2010/main" val="2415126733"/>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673</Words>
  <Application>Microsoft Macintosh PowerPoint</Application>
  <PresentationFormat>On-screen Show (16:9)</PresentationFormat>
  <Paragraphs>105</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Barlow Light</vt:lpstr>
      <vt:lpstr>Calibri</vt:lpstr>
      <vt:lpstr>Arial</vt:lpstr>
      <vt:lpstr>Wingdings</vt:lpstr>
      <vt:lpstr>Miriam Libre</vt:lpstr>
      <vt:lpstr>Barlow</vt:lpstr>
      <vt:lpstr>Roderigo template</vt:lpstr>
      <vt:lpstr>3 Ideas Workshop</vt:lpstr>
      <vt:lpstr>1. Bridging the Gap between People </vt:lpstr>
      <vt:lpstr>Sign Language Interpreter </vt:lpstr>
      <vt:lpstr>Why am I interested in pursuing this idea?</vt:lpstr>
      <vt:lpstr>PowerPoint Presentation</vt:lpstr>
      <vt:lpstr>Extensions</vt:lpstr>
      <vt:lpstr>US! The most common misconception about ASL is that it is a signed version of English. ASL is not English at all. ASL is a distinct language with it’s own syntax and grammar and has been developed over hundreds of years by deaf people as a means of communication. It is also just as capable as English or any other language of communicating abstract or complex ideas. ASL signs are generally used to convey ideas and concepts rather than actual words. One sign may represent many ideas, so facial expressions and body language are essential to convey the full meaning of the sign. There may be some lip movement, but speech is not used when signing. Just like in English, there are also basic sign language elements. One of the elements, Fingerspelling, is used primarily to indicate places and people. There are also sign language symbols that have been developed in order to “write” sign language. Word order is very flexible in ASL. For example, the sentence “I am hungry” may be signed as “I hungry I,” “I hungry,” or “Hungry I.” Articles (a, an, and the) are not signed. Different grammatical forms for nouns, adjectives, and adverbs are also not distinguished. For example, “hungry,” “hunger,” and “hungrily” are all signed the same. The meaning must be found in the context.    Challenges </vt:lpstr>
      <vt:lpstr>2. Creating Arabic Calligraphy </vt:lpstr>
      <vt:lpstr>Why am I interested in pursuing this idea?</vt:lpstr>
      <vt:lpstr>Generating Arabic Words </vt:lpstr>
      <vt:lpstr>US! The most common misconception about ASL is that it is a signed version of English. ASL is not English at all. ASL is a distinct language with it’s own syntax and grammar and has been developed over hundreds of years by deaf people as a means of communication. It is also just as capable as English or any other language of communicating abstract or complex ideas. ASL signs are generally used to convey ideas and concepts rather than actual words. One sign may represent many ideas, so facial expressions and body language are essential to convey the full meaning of the sign. There may be some lip movement, but speech is not used when signing. Just like in English, there are also basic sign language elements. One of the elements, Fingerspelling, is used primarily to indicate places and people. There are also sign language symbols that have been developed in order to “write” sign language. Word order is very flexible in ASL. For example, the sentence “I am hungry” may be signed as “I hungry I,” “I hungry,” or “Hungry I.” Articles (a, an, and the) are not signed. Different grammatical forms for nouns, adjectives, and adverbs are also not distinguished. For example, “hungry,” “hunger,” and “hungrily” are all signed the same. The meaning must be found in the context.    Challenges </vt:lpstr>
      <vt:lpstr>3. Connect 4</vt:lpstr>
      <vt:lpstr>Why am I interested in pursuing this idea?</vt:lpstr>
      <vt:lpstr>Creating the Connect 4 Game</vt:lpstr>
      <vt:lpstr>Resources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Ideas Workshop</dc:title>
  <cp:lastModifiedBy>Abdul-Hai Abdulla</cp:lastModifiedBy>
  <cp:revision>22</cp:revision>
  <dcterms:modified xsi:type="dcterms:W3CDTF">2018-09-23T21:15:48Z</dcterms:modified>
</cp:coreProperties>
</file>